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</p:sldIdLst>
  <p:sldSz cx="18288000" cy="10287000"/>
  <p:notesSz cx="6858000" cy="9144000"/>
  <p:embeddedFontLst>
    <p:embeddedFont>
      <p:font typeface="Montserrat" charset="1" panose="00000500000000000000"/>
      <p:regular r:id="rId6"/>
      <p:bold r:id="rId7"/>
    </p:embeddedFont>
    <p:embeddedFont>
      <p:font typeface="Oswald" charset="1" panose="00000500000000000000"/>
      <p:regular r:id="rId8"/>
      <p:bold r:id="rId9"/>
    </p:embeddedFont>
    <p:embeddedFont>
      <p:font typeface="Lato" charset="1" panose="020F0502020204030203"/>
      <p:regular r:id="rId10"/>
      <p:bold r:id="rId11"/>
      <p:italic r:id="rId12"/>
      <p:boldItalic r:id="rId13"/>
    </p:embeddedFont>
    <p:embeddedFont>
      <p:font typeface="Arimo" charset="1" panose="020B0604020202020204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19" Target="slides/slide2.xml" Type="http://schemas.openxmlformats.org/officeDocument/2006/relationships/slide"/><Relationship Id="rId2" Target="presProps.xml" Type="http://schemas.openxmlformats.org/officeDocument/2006/relationships/presProps"/><Relationship Id="rId20" Target="slides/slide3.xml" Type="http://schemas.openxmlformats.org/officeDocument/2006/relationships/slide"/><Relationship Id="rId21" Target="slides/slide4.xml" Type="http://schemas.openxmlformats.org/officeDocument/2006/relationships/slide"/><Relationship Id="rId22" Target="slides/slide5.xml" Type="http://schemas.openxmlformats.org/officeDocument/2006/relationships/slide"/><Relationship Id="rId23" Target="slides/slide6.xml" Type="http://schemas.openxmlformats.org/officeDocument/2006/relationships/slide"/><Relationship Id="rId24" Target="slides/slide7.xml" Type="http://schemas.openxmlformats.org/officeDocument/2006/relationships/slide"/><Relationship Id="rId25" Target="slides/slide8.xml" Type="http://schemas.openxmlformats.org/officeDocument/2006/relationships/slide"/><Relationship Id="rId26" Target="slides/slide9.xml" Type="http://schemas.openxmlformats.org/officeDocument/2006/relationships/slide"/><Relationship Id="rId27" Target="slides/slide10.xml" Type="http://schemas.openxmlformats.org/officeDocument/2006/relationships/slide"/><Relationship Id="rId28" Target="slides/slide11.xml" Type="http://schemas.openxmlformats.org/officeDocument/2006/relationships/slide"/><Relationship Id="rId29" Target="slides/slide12.xml" Type="http://schemas.openxmlformats.org/officeDocument/2006/relationships/slide"/><Relationship Id="rId3" Target="viewProps.xml" Type="http://schemas.openxmlformats.org/officeDocument/2006/relationships/viewProps"/><Relationship Id="rId30" Target="slides/slide13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https://366pi.com" TargetMode="External" Type="http://schemas.openxmlformats.org/officeDocument/2006/relationships/hyperlink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7142" r="0" b="714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475516" y="701119"/>
            <a:ext cx="38100" cy="7848600"/>
          </a:xfrm>
          <a:prstGeom prst="rect">
            <a:avLst/>
          </a:prstGeom>
          <a:solidFill>
            <a:srgbClr val="FDF2F1"/>
          </a:solidFill>
        </p:spPr>
      </p:sp>
      <p:sp>
        <p:nvSpPr>
          <p:cNvPr name="AutoShape 3" id="3"/>
          <p:cNvSpPr/>
          <p:nvPr/>
        </p:nvSpPr>
        <p:spPr>
          <a:xfrm rot="0">
            <a:off x="-39568" y="0"/>
            <a:ext cx="1068268" cy="977043"/>
          </a:xfrm>
          <a:prstGeom prst="rect">
            <a:avLst/>
          </a:prstGeom>
          <a:solidFill>
            <a:srgbClr val="F15560"/>
          </a:solidFill>
        </p:spPr>
      </p:sp>
      <p:sp>
        <p:nvSpPr>
          <p:cNvPr name="AutoShape 4" id="4"/>
          <p:cNvSpPr/>
          <p:nvPr/>
        </p:nvSpPr>
        <p:spPr>
          <a:xfrm rot="0">
            <a:off x="-1067534" y="8478710"/>
            <a:ext cx="20459700" cy="1981200"/>
          </a:xfrm>
          <a:prstGeom prst="rect">
            <a:avLst/>
          </a:prstGeom>
          <a:solidFill>
            <a:srgbClr val="1B1922">
              <a:alpha val="60000"/>
            </a:srgbClr>
          </a:solidFill>
        </p:spPr>
      </p:sp>
      <p:sp>
        <p:nvSpPr>
          <p:cNvPr name="TextBox 5" id="5"/>
          <p:cNvSpPr txBox="true"/>
          <p:nvPr/>
        </p:nvSpPr>
        <p:spPr>
          <a:xfrm rot="0">
            <a:off x="1635125" y="9153525"/>
            <a:ext cx="15012950" cy="5267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312"/>
              </a:lnSpc>
            </a:pPr>
            <a:r>
              <a:rPr lang="en-US" b="false" sz="2800" i="true" spc="112">
                <a:solidFill>
                  <a:srgbClr val="FDF2F1"/>
                </a:solidFill>
                <a:latin typeface="Lato"/>
              </a:rPr>
              <a:t>Let Your Mind Wander Outside The Framework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676400" y="1112060"/>
            <a:ext cx="14704975" cy="5304361"/>
            <a:chOff x="0" y="0"/>
            <a:chExt cx="19606633" cy="7072482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1566651"/>
              <a:ext cx="19606633" cy="55058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5984"/>
                </a:lnSpc>
              </a:pPr>
              <a:r>
                <a:rPr lang="en-US" b="false" sz="14400" i="false" spc="431">
                  <a:solidFill>
                    <a:srgbClr val="FDF2F1"/>
                  </a:solidFill>
                  <a:latin typeface="Oswald"/>
                </a:rPr>
                <a:t>CREATIVE THINKING 1.0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-38100"/>
              <a:ext cx="11343167" cy="6050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12"/>
                </a:lnSpc>
              </a:pPr>
              <a:r>
                <a:rPr lang="en-US" b="true" sz="2800" i="false" spc="252">
                  <a:solidFill>
                    <a:srgbClr val="FDF2F1"/>
                  </a:solidFill>
                  <a:latin typeface="Lato"/>
                </a:rPr>
                <a:t>WHAT YOU DON'T KNOW ABOUT </a:t>
              </a:r>
            </a:p>
          </p:txBody>
        </p:sp>
      </p:grpSp>
      <p:sp>
        <p:nvSpPr>
          <p:cNvPr name="AutoShape 9" id="9"/>
          <p:cNvSpPr/>
          <p:nvPr/>
        </p:nvSpPr>
        <p:spPr>
          <a:xfrm rot="0">
            <a:off x="17906266" y="8478710"/>
            <a:ext cx="1219200" cy="1981200"/>
          </a:xfrm>
          <a:prstGeom prst="rect">
            <a:avLst/>
          </a:prstGeom>
          <a:solidFill>
            <a:srgbClr val="F15560"/>
          </a:solid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10828" r="0" b="4743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475516" y="967819"/>
            <a:ext cx="38100" cy="8267700"/>
          </a:xfrm>
          <a:prstGeom prst="rect">
            <a:avLst/>
          </a:prstGeom>
          <a:solidFill>
            <a:srgbClr val="FDF2F1"/>
          </a:solidFill>
        </p:spPr>
      </p:sp>
      <p:sp>
        <p:nvSpPr>
          <p:cNvPr name="AutoShape 3" id="3"/>
          <p:cNvSpPr/>
          <p:nvPr/>
        </p:nvSpPr>
        <p:spPr>
          <a:xfrm rot="0">
            <a:off x="-1085850" y="9258300"/>
            <a:ext cx="20459700" cy="1371600"/>
          </a:xfrm>
          <a:prstGeom prst="rect">
            <a:avLst/>
          </a:prstGeom>
          <a:solidFill>
            <a:srgbClr val="FDF2F1">
              <a:alpha val="9803"/>
            </a:srgbClr>
          </a:solidFill>
        </p:spPr>
      </p:sp>
      <p:sp>
        <p:nvSpPr>
          <p:cNvPr name="AutoShape 4" id="4"/>
          <p:cNvSpPr/>
          <p:nvPr/>
        </p:nvSpPr>
        <p:spPr>
          <a:xfrm rot="0">
            <a:off x="17926050" y="9258300"/>
            <a:ext cx="419100" cy="1066800"/>
          </a:xfrm>
          <a:prstGeom prst="rect">
            <a:avLst/>
          </a:prstGeom>
          <a:solidFill>
            <a:srgbClr val="F15560"/>
          </a:solidFill>
        </p:spPr>
      </p:sp>
      <p:sp>
        <p:nvSpPr>
          <p:cNvPr name="AutoShape 5" id="5"/>
          <p:cNvSpPr/>
          <p:nvPr/>
        </p:nvSpPr>
        <p:spPr>
          <a:xfrm rot="0">
            <a:off x="0" y="-24543"/>
            <a:ext cx="1068268" cy="977043"/>
          </a:xfrm>
          <a:prstGeom prst="rect">
            <a:avLst/>
          </a:prstGeom>
          <a:solidFill>
            <a:srgbClr val="F15560"/>
          </a:solidFill>
        </p:spPr>
      </p:sp>
      <p:sp>
        <p:nvSpPr>
          <p:cNvPr name="TextBox 6" id="6"/>
          <p:cNvSpPr txBox="true"/>
          <p:nvPr/>
        </p:nvSpPr>
        <p:spPr>
          <a:xfrm rot="0">
            <a:off x="3050311" y="9565005"/>
            <a:ext cx="14208989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b="false" sz="2400" i="false" spc="144">
                <a:solidFill>
                  <a:srgbClr val="FDF2F1"/>
                </a:solidFill>
                <a:latin typeface="Lato"/>
              </a:rPr>
              <a:t>366Pi | Vision 2020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96868" y="1509363"/>
            <a:ext cx="16288928" cy="35383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360"/>
              </a:lnSpc>
            </a:pPr>
            <a:r>
              <a:rPr lang="en-US" b="true" sz="7200" spc="1439">
                <a:solidFill>
                  <a:srgbClr val="FFFFFF"/>
                </a:solidFill>
                <a:latin typeface="Montserrat"/>
              </a:rPr>
              <a:t>HOW TO ACHIEVE CREATIVE STATE OF MIND?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bg>
      <p:bgPr>
        <a:solidFill>
          <a:srgbClr val="1B19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5029200" y="608822"/>
            <a:ext cx="8229600" cy="8229600"/>
            <a:chOff x="0" y="0"/>
            <a:chExt cx="4445000" cy="444500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4445000" cy="4445000"/>
            </a:xfrm>
            <a:custGeom>
              <a:avLst/>
              <a:gdLst/>
              <a:ahLst/>
              <a:cxnLst/>
              <a:rect r="r" b="b" t="t" l="l"/>
              <a:pathLst>
                <a:path h="4445000" w="4445000">
                  <a:moveTo>
                    <a:pt x="4445000" y="2222500"/>
                  </a:moveTo>
                  <a:cubicBezTo>
                    <a:pt x="4445000" y="3450590"/>
                    <a:pt x="3450590" y="4445000"/>
                    <a:pt x="2222500" y="4445000"/>
                  </a:cubicBezTo>
                  <a:cubicBezTo>
                    <a:pt x="994410" y="4445000"/>
                    <a:pt x="0" y="3450590"/>
                    <a:pt x="0" y="2222500"/>
                  </a:cubicBezTo>
                  <a:cubicBezTo>
                    <a:pt x="0" y="994410"/>
                    <a:pt x="994410" y="0"/>
                    <a:pt x="2222500" y="0"/>
                  </a:cubicBezTo>
                  <a:cubicBezTo>
                    <a:pt x="3450590" y="0"/>
                    <a:pt x="4445000" y="994410"/>
                    <a:pt x="4445000" y="2222500"/>
                  </a:cubicBezTo>
                  <a:close/>
                </a:path>
              </a:pathLst>
            </a:custGeom>
            <a:solidFill>
              <a:srgbClr val="1B1922"/>
            </a:solidFill>
          </p:spPr>
        </p:sp>
        <p:sp>
          <p:nvSpPr>
            <p:cNvPr name="Freeform 4" id="4"/>
            <p:cNvSpPr/>
            <p:nvPr/>
          </p:nvSpPr>
          <p:spPr>
            <a:xfrm>
              <a:off x="1075690" y="1057910"/>
              <a:ext cx="2357120" cy="2357120"/>
            </a:xfrm>
            <a:custGeom>
              <a:avLst/>
              <a:gdLst/>
              <a:ahLst/>
              <a:cxnLst/>
              <a:rect r="r" b="b" t="t" l="l"/>
              <a:pathLst>
                <a:path h="2357120" w="2357120">
                  <a:moveTo>
                    <a:pt x="0" y="900430"/>
                  </a:moveTo>
                  <a:lnTo>
                    <a:pt x="2357120" y="900430"/>
                  </a:lnTo>
                  <a:lnTo>
                    <a:pt x="2357120" y="1456690"/>
                  </a:lnTo>
                  <a:lnTo>
                    <a:pt x="0" y="1456690"/>
                  </a:lnTo>
                  <a:lnTo>
                    <a:pt x="0" y="900430"/>
                  </a:lnTo>
                  <a:close/>
                  <a:moveTo>
                    <a:pt x="900430" y="0"/>
                  </a:moveTo>
                  <a:lnTo>
                    <a:pt x="1456690" y="0"/>
                  </a:lnTo>
                  <a:lnTo>
                    <a:pt x="1456690" y="2357120"/>
                  </a:lnTo>
                  <a:lnTo>
                    <a:pt x="900430" y="2357120"/>
                  </a:lnTo>
                  <a:lnTo>
                    <a:pt x="90043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028700" y="6335549"/>
            <a:ext cx="7021475" cy="1211717"/>
            <a:chOff x="0" y="0"/>
            <a:chExt cx="9361967" cy="1615623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127000" y="939348"/>
              <a:ext cx="9107967" cy="67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b="false" sz="3000" i="false" spc="30">
                  <a:solidFill>
                    <a:srgbClr val="FDF2F1"/>
                  </a:solidFill>
                  <a:latin typeface="Lato"/>
                </a:rPr>
                <a:t>Creative by Emotions.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-66675"/>
              <a:ext cx="9361967" cy="9150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b="false" sz="4200" i="false">
                  <a:solidFill>
                    <a:srgbClr val="F15560"/>
                  </a:solidFill>
                  <a:latin typeface="Oswald"/>
                </a:rPr>
                <a:t>EMOTION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154806" y="1707944"/>
            <a:ext cx="7021475" cy="1211717"/>
            <a:chOff x="0" y="0"/>
            <a:chExt cx="9361967" cy="1615623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127000" y="939348"/>
              <a:ext cx="9107967" cy="67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b="false" sz="3000" i="false" spc="30">
                  <a:solidFill>
                    <a:srgbClr val="FDF2F1"/>
                  </a:solidFill>
                  <a:latin typeface="Lato"/>
                </a:rPr>
                <a:t>Creative by Intelligence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-66675"/>
              <a:ext cx="9361967" cy="9150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b="false" sz="4200" i="false">
                  <a:solidFill>
                    <a:srgbClr val="F15560"/>
                  </a:solidFill>
                  <a:latin typeface="Oswald"/>
                </a:rPr>
                <a:t>MIND</a:t>
              </a:r>
            </a:p>
          </p:txBody>
        </p:sp>
      </p:grpSp>
      <p:sp>
        <p:nvSpPr>
          <p:cNvPr name="AutoShape 11" id="11"/>
          <p:cNvSpPr/>
          <p:nvPr/>
        </p:nvSpPr>
        <p:spPr>
          <a:xfrm rot="0">
            <a:off x="-1085850" y="9258300"/>
            <a:ext cx="20459700" cy="1371600"/>
          </a:xfrm>
          <a:prstGeom prst="rect">
            <a:avLst/>
          </a:prstGeom>
          <a:solidFill>
            <a:srgbClr val="FDF2F1">
              <a:alpha val="9803"/>
            </a:srgbClr>
          </a:solidFill>
        </p:spPr>
      </p:sp>
      <p:sp>
        <p:nvSpPr>
          <p:cNvPr name="AutoShape 12" id="12"/>
          <p:cNvSpPr/>
          <p:nvPr/>
        </p:nvSpPr>
        <p:spPr>
          <a:xfrm rot="0">
            <a:off x="17926050" y="9258300"/>
            <a:ext cx="419100" cy="1066800"/>
          </a:xfrm>
          <a:prstGeom prst="rect">
            <a:avLst/>
          </a:prstGeom>
          <a:solidFill>
            <a:srgbClr val="F15560"/>
          </a:solidFill>
        </p:spPr>
      </p:sp>
      <p:sp>
        <p:nvSpPr>
          <p:cNvPr name="TextBox 13" id="13"/>
          <p:cNvSpPr txBox="true"/>
          <p:nvPr/>
        </p:nvSpPr>
        <p:spPr>
          <a:xfrm rot="0">
            <a:off x="3050311" y="9565005"/>
            <a:ext cx="14208989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b="false" sz="2400" i="false" spc="144">
                <a:solidFill>
                  <a:srgbClr val="FDF2F1"/>
                </a:solidFill>
                <a:latin typeface="Lato"/>
              </a:rPr>
              <a:t>Inspired by "Inner Engineering"  by Sadhguru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028700" y="1707944"/>
            <a:ext cx="7021475" cy="1211717"/>
            <a:chOff x="0" y="0"/>
            <a:chExt cx="9361967" cy="1615623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127000" y="939348"/>
              <a:ext cx="9107967" cy="67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b="false" sz="3000" i="false" spc="30">
                  <a:solidFill>
                    <a:srgbClr val="FDF2F1"/>
                  </a:solidFill>
                  <a:latin typeface="Lato"/>
                </a:rPr>
                <a:t>Creative by Action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-66675"/>
              <a:ext cx="9361967" cy="9150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b="false" sz="4200" i="false">
                  <a:solidFill>
                    <a:srgbClr val="F15560"/>
                  </a:solidFill>
                  <a:latin typeface="Oswald"/>
                </a:rPr>
                <a:t>BODY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0237825" y="6335549"/>
            <a:ext cx="7021475" cy="1211717"/>
            <a:chOff x="0" y="0"/>
            <a:chExt cx="9361967" cy="1615623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127000" y="939348"/>
              <a:ext cx="9107967" cy="67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b="false" sz="3000" i="false" spc="30">
                  <a:solidFill>
                    <a:srgbClr val="FDF2F1"/>
                  </a:solidFill>
                  <a:latin typeface="Lato"/>
                </a:rPr>
                <a:t>Creative by Energy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-66675"/>
              <a:ext cx="9361967" cy="9150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b="false" sz="4200" i="false">
                  <a:solidFill>
                    <a:srgbClr val="F15560"/>
                  </a:solidFill>
                  <a:latin typeface="Oswald"/>
                </a:rPr>
                <a:t>ENERGY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bg>
      <p:bgPr>
        <a:solidFill>
          <a:srgbClr val="1B19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876300" y="0"/>
            <a:ext cx="19888200" cy="2628900"/>
          </a:xfrm>
          <a:prstGeom prst="rect">
            <a:avLst/>
          </a:prstGeom>
          <a:solidFill>
            <a:srgbClr val="F15560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1517827" y="705168"/>
            <a:ext cx="15176145" cy="1094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b="false" sz="6400" i="false">
                <a:solidFill>
                  <a:srgbClr val="1B1922"/>
                </a:solidFill>
                <a:latin typeface="Oswald"/>
              </a:rPr>
              <a:t>Creative Thinking Requires </a:t>
            </a:r>
          </a:p>
        </p:txBody>
      </p:sp>
      <p:sp>
        <p:nvSpPr>
          <p:cNvPr name="AutoShape 4" id="4"/>
          <p:cNvSpPr/>
          <p:nvPr/>
        </p:nvSpPr>
        <p:spPr>
          <a:xfrm rot="0">
            <a:off x="4686300" y="3467100"/>
            <a:ext cx="76200" cy="4908550"/>
          </a:xfrm>
          <a:prstGeom prst="rect">
            <a:avLst/>
          </a:prstGeom>
          <a:solidFill>
            <a:srgbClr val="FDF2F1"/>
          </a:solidFill>
        </p:spPr>
      </p:sp>
      <p:grpSp>
        <p:nvGrpSpPr>
          <p:cNvPr name="Group 5" id="5"/>
          <p:cNvGrpSpPr/>
          <p:nvPr/>
        </p:nvGrpSpPr>
        <p:grpSpPr>
          <a:xfrm rot="0">
            <a:off x="1028700" y="3848100"/>
            <a:ext cx="3135275" cy="1795145"/>
            <a:chOff x="0" y="0"/>
            <a:chExt cx="4180367" cy="2393527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100878"/>
              <a:ext cx="4180367" cy="12926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b="false" sz="2800" i="false">
                  <a:solidFill>
                    <a:srgbClr val="FDF2F1"/>
                  </a:solidFill>
                  <a:latin typeface="Lato"/>
                </a:rPr>
                <a:t>Body, Mind, Emotion, Energy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-28575"/>
              <a:ext cx="4180367" cy="5890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b="false" sz="2800" i="true" spc="252">
                  <a:solidFill>
                    <a:srgbClr val="F15560"/>
                  </a:solidFill>
                  <a:latin typeface="Lato"/>
                </a:rPr>
                <a:t>SUPERIMPOSE</a:t>
              </a:r>
            </a:p>
          </p:txBody>
        </p:sp>
      </p:grpSp>
      <p:sp>
        <p:nvSpPr>
          <p:cNvPr name="AutoShape 8" id="8"/>
          <p:cNvSpPr/>
          <p:nvPr/>
        </p:nvSpPr>
        <p:spPr>
          <a:xfrm rot="0">
            <a:off x="-1085850" y="9258300"/>
            <a:ext cx="20459700" cy="1371600"/>
          </a:xfrm>
          <a:prstGeom prst="rect">
            <a:avLst/>
          </a:prstGeom>
          <a:solidFill>
            <a:srgbClr val="FDF2F1">
              <a:alpha val="9803"/>
            </a:srgbClr>
          </a:solidFill>
        </p:spPr>
      </p:sp>
      <p:sp>
        <p:nvSpPr>
          <p:cNvPr name="AutoShape 9" id="9"/>
          <p:cNvSpPr/>
          <p:nvPr/>
        </p:nvSpPr>
        <p:spPr>
          <a:xfrm rot="0">
            <a:off x="17926050" y="9258300"/>
            <a:ext cx="419100" cy="1066800"/>
          </a:xfrm>
          <a:prstGeom prst="rect">
            <a:avLst/>
          </a:prstGeom>
          <a:solidFill>
            <a:srgbClr val="F15560"/>
          </a:solidFill>
        </p:spPr>
      </p:sp>
      <p:sp>
        <p:nvSpPr>
          <p:cNvPr name="TextBox 10" id="10"/>
          <p:cNvSpPr txBox="true"/>
          <p:nvPr/>
        </p:nvSpPr>
        <p:spPr>
          <a:xfrm rot="0">
            <a:off x="3050311" y="9565005"/>
            <a:ext cx="14208989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b="false" sz="2400" i="false" spc="144">
                <a:solidFill>
                  <a:srgbClr val="FDF2F1"/>
                </a:solidFill>
                <a:latin typeface="Lato"/>
              </a:rPr>
              <a:t>366Pi | Vision 2020</a:t>
            </a:r>
          </a:p>
        </p:txBody>
      </p:sp>
      <p:sp>
        <p:nvSpPr>
          <p:cNvPr name="AutoShape 11" id="11"/>
          <p:cNvSpPr/>
          <p:nvPr/>
        </p:nvSpPr>
        <p:spPr>
          <a:xfrm rot="0">
            <a:off x="9067800" y="3467100"/>
            <a:ext cx="76200" cy="4908550"/>
          </a:xfrm>
          <a:prstGeom prst="rect">
            <a:avLst/>
          </a:prstGeom>
          <a:solidFill>
            <a:srgbClr val="FDF2F1"/>
          </a:solidFill>
        </p:spPr>
      </p:sp>
      <p:grpSp>
        <p:nvGrpSpPr>
          <p:cNvPr name="Group 12" id="12"/>
          <p:cNvGrpSpPr/>
          <p:nvPr/>
        </p:nvGrpSpPr>
        <p:grpSpPr>
          <a:xfrm rot="0">
            <a:off x="5410200" y="3848100"/>
            <a:ext cx="3135275" cy="1795145"/>
            <a:chOff x="0" y="0"/>
            <a:chExt cx="4180367" cy="2393527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1100878"/>
              <a:ext cx="4180367" cy="12926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b="false" sz="2800" i="false">
                  <a:solidFill>
                    <a:srgbClr val="FDF2F1"/>
                  </a:solidFill>
                  <a:latin typeface="Lato"/>
                </a:rPr>
                <a:t>Decoupling of any out of the four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-28575"/>
              <a:ext cx="4180367" cy="5890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b="false" sz="2800" i="true" spc="252">
                  <a:solidFill>
                    <a:srgbClr val="F15560"/>
                  </a:solidFill>
                  <a:latin typeface="Lato"/>
                </a:rPr>
                <a:t>AVOID</a:t>
              </a:r>
            </a:p>
          </p:txBody>
        </p:sp>
      </p:grpSp>
      <p:sp>
        <p:nvSpPr>
          <p:cNvPr name="AutoShape 15" id="15"/>
          <p:cNvSpPr/>
          <p:nvPr/>
        </p:nvSpPr>
        <p:spPr>
          <a:xfrm rot="0">
            <a:off x="13468350" y="3467100"/>
            <a:ext cx="76200" cy="4908550"/>
          </a:xfrm>
          <a:prstGeom prst="rect">
            <a:avLst/>
          </a:prstGeom>
          <a:solidFill>
            <a:srgbClr val="FDF2F1"/>
          </a:solidFill>
        </p:spPr>
      </p:sp>
      <p:grpSp>
        <p:nvGrpSpPr>
          <p:cNvPr name="Group 16" id="16"/>
          <p:cNvGrpSpPr/>
          <p:nvPr/>
        </p:nvGrpSpPr>
        <p:grpSpPr>
          <a:xfrm rot="0">
            <a:off x="9810750" y="3848100"/>
            <a:ext cx="3135275" cy="1795145"/>
            <a:chOff x="0" y="0"/>
            <a:chExt cx="4180367" cy="2393527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0" y="1100878"/>
              <a:ext cx="4180367" cy="12926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b="false" sz="2800" i="false">
                  <a:solidFill>
                    <a:srgbClr val="FDF2F1"/>
                  </a:solidFill>
                  <a:latin typeface="Lato"/>
                </a:rPr>
                <a:t>Mechanism to entangle 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0" y="-28575"/>
              <a:ext cx="4180367" cy="5890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b="false" sz="2800" i="true" spc="252">
                  <a:solidFill>
                    <a:srgbClr val="F15560"/>
                  </a:solidFill>
                  <a:latin typeface="Lato"/>
                </a:rPr>
                <a:t>ESTABLISH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4124025" y="3848100"/>
            <a:ext cx="3135275" cy="1795145"/>
            <a:chOff x="0" y="0"/>
            <a:chExt cx="4180367" cy="2393527"/>
          </a:xfrm>
        </p:grpSpPr>
        <p:sp>
          <p:nvSpPr>
            <p:cNvPr name="TextBox 20" id="20"/>
            <p:cNvSpPr txBox="true"/>
            <p:nvPr/>
          </p:nvSpPr>
          <p:spPr>
            <a:xfrm rot="0">
              <a:off x="0" y="1100878"/>
              <a:ext cx="4180367" cy="12926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b="false" sz="2800" i="false">
                  <a:solidFill>
                    <a:srgbClr val="FDF2F1"/>
                  </a:solidFill>
                  <a:latin typeface="Lato"/>
                </a:rPr>
                <a:t>Observational insight &amp; Clarity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0" y="-28575"/>
              <a:ext cx="4180367" cy="5890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b="false" sz="2800" i="true" spc="252">
                  <a:solidFill>
                    <a:srgbClr val="F15560"/>
                  </a:solidFill>
                  <a:latin typeface="Lato"/>
                </a:rPr>
                <a:t>GAIN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B19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400787" y="1181100"/>
            <a:ext cx="8858513" cy="1060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000"/>
              </a:lnSpc>
            </a:pPr>
            <a:r>
              <a:rPr lang="en-US" b="false" sz="8000" i="false" spc="80">
                <a:solidFill>
                  <a:srgbClr val="FDF2F1"/>
                </a:solidFill>
                <a:latin typeface="Oswald"/>
              </a:rPr>
              <a:t>CONTACT US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8409025" y="3477294"/>
            <a:ext cx="8850275" cy="4485606"/>
            <a:chOff x="0" y="0"/>
            <a:chExt cx="11800367" cy="5980808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840906"/>
              <a:ext cx="11800367" cy="67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b="false" sz="3000" i="false" spc="30">
                  <a:solidFill>
                    <a:srgbClr val="FDF2F1"/>
                  </a:solidFill>
                  <a:latin typeface="Lato"/>
                </a:rPr>
                <a:t>+91-9158 63 9751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-19050"/>
              <a:ext cx="11800367" cy="7014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50"/>
                </a:lnSpc>
              </a:pPr>
              <a:r>
                <a:rPr lang="en-US" b="false" sz="3400" i="true" spc="306">
                  <a:solidFill>
                    <a:srgbClr val="F15560"/>
                  </a:solidFill>
                  <a:latin typeface="Lato"/>
                </a:rPr>
                <a:t>WHATSAPP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3098119"/>
              <a:ext cx="11800367" cy="67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b="false" sz="3000" i="false" spc="30">
                  <a:solidFill>
                    <a:srgbClr val="FDF2F1"/>
                  </a:solidFill>
                  <a:latin typeface="Lato"/>
                </a:rPr>
                <a:t>contact@366pi.com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2238163"/>
              <a:ext cx="11800367" cy="7014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50"/>
                </a:lnSpc>
              </a:pPr>
              <a:r>
                <a:rPr lang="en-US" b="false" sz="3400" i="true" spc="306">
                  <a:solidFill>
                    <a:srgbClr val="F15560"/>
                  </a:solidFill>
                  <a:latin typeface="Lato"/>
                </a:rPr>
                <a:t>EMAIL 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5304533"/>
              <a:ext cx="11800367" cy="67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b="false" sz="3000" i="false" spc="30">
                  <a:solidFill>
                    <a:srgbClr val="FDF2F1"/>
                  </a:solidFill>
                  <a:latin typeface="Lato"/>
                </a:rPr>
                <a:t>+91-7759 03 7788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4444577"/>
              <a:ext cx="11800367" cy="7014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50"/>
                </a:lnSpc>
              </a:pPr>
              <a:r>
                <a:rPr lang="en-US" b="false" sz="3400" i="true" spc="306">
                  <a:solidFill>
                    <a:srgbClr val="F15560"/>
                  </a:solidFill>
                  <a:latin typeface="Lato"/>
                </a:rPr>
                <a:t>DIAL</a:t>
              </a:r>
            </a:p>
          </p:txBody>
        </p:sp>
      </p:grpSp>
      <p:sp>
        <p:nvSpPr>
          <p:cNvPr name="AutoShape 10" id="10"/>
          <p:cNvSpPr/>
          <p:nvPr/>
        </p:nvSpPr>
        <p:spPr>
          <a:xfrm rot="0">
            <a:off x="-1085850" y="9258300"/>
            <a:ext cx="20459700" cy="1371600"/>
          </a:xfrm>
          <a:prstGeom prst="rect">
            <a:avLst/>
          </a:prstGeom>
          <a:solidFill>
            <a:srgbClr val="FDF2F1">
              <a:alpha val="9803"/>
            </a:srgbClr>
          </a:solidFill>
        </p:spPr>
      </p:sp>
      <p:sp>
        <p:nvSpPr>
          <p:cNvPr name="AutoShape 11" id="11"/>
          <p:cNvSpPr/>
          <p:nvPr/>
        </p:nvSpPr>
        <p:spPr>
          <a:xfrm rot="0">
            <a:off x="17926050" y="9258300"/>
            <a:ext cx="419100" cy="1066800"/>
          </a:xfrm>
          <a:prstGeom prst="rect">
            <a:avLst/>
          </a:prstGeom>
          <a:solidFill>
            <a:srgbClr val="F15560"/>
          </a:solidFill>
        </p:spPr>
      </p:sp>
      <p:sp>
        <p:nvSpPr>
          <p:cNvPr name="TextBox 12" id="12"/>
          <p:cNvSpPr txBox="true"/>
          <p:nvPr/>
        </p:nvSpPr>
        <p:spPr>
          <a:xfrm rot="0">
            <a:off x="3050311" y="9565005"/>
            <a:ext cx="14208989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b="false" sz="2400" i="false" spc="144">
                <a:solidFill>
                  <a:srgbClr val="FDF2F1"/>
                </a:solidFill>
                <a:latin typeface="Lato"/>
              </a:rPr>
              <a:t>366Pi | Vision 2020</a:t>
            </a:r>
          </a:p>
        </p:txBody>
      </p:sp>
      <p:pic>
        <p:nvPicPr>
          <p:cNvPr name="Picture 13" id="13">
            <a:hlinkClick r:id="rId3"/>
          </p:cNvPr>
          <p:cNvPicPr>
            <a:picLocks noChangeAspect="true"/>
          </p:cNvPicPr>
          <p:nvPr/>
        </p:nvPicPr>
        <p:blipFill>
          <a:blip r:embed="rId2"/>
          <a:srcRect l="0" t="0" r="0" b="15203"/>
          <a:stretch>
            <a:fillRect/>
          </a:stretch>
        </p:blipFill>
        <p:spPr>
          <a:xfrm flipH="false" flipV="false" rot="0">
            <a:off x="512141" y="3229805"/>
            <a:ext cx="6342803" cy="33212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B19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3380402"/>
            <a:ext cx="6551918" cy="3355599"/>
            <a:chOff x="0" y="0"/>
            <a:chExt cx="8735891" cy="4474131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52400"/>
              <a:ext cx="8735891" cy="28109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8000"/>
                </a:lnSpc>
              </a:pPr>
              <a:r>
                <a:rPr lang="en-US" b="false" sz="8000" i="false" spc="80">
                  <a:solidFill>
                    <a:srgbClr val="FDF2F1"/>
                  </a:solidFill>
                  <a:latin typeface="Oswald"/>
                </a:rPr>
                <a:t>CREATIVITY IS NOT ABOUT 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3559096"/>
              <a:ext cx="8447567" cy="9150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880"/>
                </a:lnSpc>
              </a:pPr>
              <a:r>
                <a:rPr lang="en-US" b="false" sz="4200" i="false">
                  <a:solidFill>
                    <a:srgbClr val="F15560"/>
                  </a:solidFill>
                  <a:latin typeface="Oswald"/>
                </a:rPr>
                <a:t>FRAMEWORK </a:t>
              </a:r>
            </a:p>
          </p:txBody>
        </p:sp>
      </p:grpSp>
      <p:sp>
        <p:nvSpPr>
          <p:cNvPr name="AutoShape 5" id="5"/>
          <p:cNvSpPr/>
          <p:nvPr/>
        </p:nvSpPr>
        <p:spPr>
          <a:xfrm rot="0">
            <a:off x="17754600" y="2451656"/>
            <a:ext cx="38100" cy="6896100"/>
          </a:xfrm>
          <a:prstGeom prst="rect">
            <a:avLst/>
          </a:prstGeom>
          <a:solidFill>
            <a:srgbClr val="FDF2F1"/>
          </a:solidFill>
        </p:spPr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rcRect l="0" t="6022" r="0" b="70085"/>
          <a:stretch>
            <a:fillRect/>
          </a:stretch>
        </p:blipFill>
        <p:spPr>
          <a:xfrm flipH="false" flipV="false" rot="0">
            <a:off x="-514562" y="-511625"/>
            <a:ext cx="19317124" cy="3080651"/>
          </a:xfrm>
          <a:prstGeom prst="rect">
            <a:avLst/>
          </a:prstGeom>
        </p:spPr>
      </p:pic>
      <p:sp>
        <p:nvSpPr>
          <p:cNvPr name="AutoShape 7" id="7"/>
          <p:cNvSpPr/>
          <p:nvPr/>
        </p:nvSpPr>
        <p:spPr>
          <a:xfrm rot="0">
            <a:off x="-1085850" y="9258300"/>
            <a:ext cx="20459700" cy="1371600"/>
          </a:xfrm>
          <a:prstGeom prst="rect">
            <a:avLst/>
          </a:prstGeom>
          <a:solidFill>
            <a:srgbClr val="FDF2F1">
              <a:alpha val="9803"/>
            </a:srgbClr>
          </a:solidFill>
        </p:spPr>
      </p:sp>
      <p:sp>
        <p:nvSpPr>
          <p:cNvPr name="AutoShape 8" id="8"/>
          <p:cNvSpPr/>
          <p:nvPr/>
        </p:nvSpPr>
        <p:spPr>
          <a:xfrm rot="0">
            <a:off x="17202150" y="9258300"/>
            <a:ext cx="1143000" cy="1066800"/>
          </a:xfrm>
          <a:prstGeom prst="rect">
            <a:avLst/>
          </a:prstGeom>
          <a:solidFill>
            <a:srgbClr val="F15560"/>
          </a:solidFill>
        </p:spPr>
      </p:sp>
      <p:sp>
        <p:nvSpPr>
          <p:cNvPr name="TextBox 9" id="9"/>
          <p:cNvSpPr txBox="true"/>
          <p:nvPr/>
        </p:nvSpPr>
        <p:spPr>
          <a:xfrm rot="0">
            <a:off x="1069111" y="9538335"/>
            <a:ext cx="15037664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b="false" sz="2400" i="false" spc="144">
                <a:solidFill>
                  <a:srgbClr val="FDF2F1"/>
                </a:solidFill>
                <a:latin typeface="Lato"/>
              </a:rPr>
              <a:t>366Pi | Vision 2020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1202682" y="3380402"/>
            <a:ext cx="6551918" cy="3355599"/>
            <a:chOff x="0" y="0"/>
            <a:chExt cx="8735891" cy="4474131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152400"/>
              <a:ext cx="8735891" cy="28109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8000"/>
                </a:lnSpc>
              </a:pPr>
              <a:r>
                <a:rPr lang="en-US" b="false" sz="8000" i="false" spc="80">
                  <a:solidFill>
                    <a:srgbClr val="FDF2F1"/>
                  </a:solidFill>
                  <a:latin typeface="Oswald"/>
                </a:rPr>
                <a:t>IT IS ALSO NOT ABOUT  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3559096"/>
              <a:ext cx="8447567" cy="9150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880"/>
                </a:lnSpc>
              </a:pPr>
              <a:r>
                <a:rPr lang="en-US" b="false" sz="4200" i="false">
                  <a:solidFill>
                    <a:srgbClr val="F15560"/>
                  </a:solidFill>
                  <a:latin typeface="Oswald"/>
                </a:rPr>
                <a:t>TEMPLATE 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7706" r="0" b="7706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475516" y="1044019"/>
            <a:ext cx="38100" cy="8267700"/>
          </a:xfrm>
          <a:prstGeom prst="rect">
            <a:avLst/>
          </a:prstGeom>
          <a:solidFill>
            <a:srgbClr val="FDF2F1"/>
          </a:solidFill>
        </p:spPr>
      </p:sp>
      <p:sp>
        <p:nvSpPr>
          <p:cNvPr name="AutoShape 3" id="3"/>
          <p:cNvSpPr/>
          <p:nvPr/>
        </p:nvSpPr>
        <p:spPr>
          <a:xfrm rot="0">
            <a:off x="1028700" y="0"/>
            <a:ext cx="8486003" cy="10681833"/>
          </a:xfrm>
          <a:prstGeom prst="rect">
            <a:avLst/>
          </a:prstGeom>
          <a:solidFill>
            <a:srgbClr val="1B1922">
              <a:alpha val="80000"/>
            </a:srgbClr>
          </a:solidFill>
        </p:spPr>
      </p:sp>
      <p:grpSp>
        <p:nvGrpSpPr>
          <p:cNvPr name="Group 4" id="4"/>
          <p:cNvGrpSpPr/>
          <p:nvPr/>
        </p:nvGrpSpPr>
        <p:grpSpPr>
          <a:xfrm rot="0">
            <a:off x="2131404" y="990600"/>
            <a:ext cx="6042202" cy="6851729"/>
            <a:chOff x="0" y="0"/>
            <a:chExt cx="8056269" cy="913563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52400"/>
              <a:ext cx="8056269" cy="68495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8000"/>
                </a:lnSpc>
              </a:pPr>
              <a:r>
                <a:rPr lang="en-US" b="false" sz="8000" i="false" spc="80">
                  <a:solidFill>
                    <a:srgbClr val="F15560"/>
                  </a:solidFill>
                  <a:latin typeface="Oswald"/>
                </a:rPr>
                <a:t>LET YOUR MIND TRAVERSE THROUGH THE GREAT UNKNOWN.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7722976"/>
              <a:ext cx="8005469" cy="14126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50"/>
                </a:lnSpc>
              </a:pPr>
              <a:r>
                <a:rPr lang="en-US" b="false" sz="3400" i="true" spc="306">
                  <a:solidFill>
                    <a:srgbClr val="FDF2F1"/>
                  </a:solidFill>
                  <a:latin typeface="Lato"/>
                </a:rPr>
                <a:t>IT'S THE BEST THING YOU CAN DO TO BE ORIGINAL.</a:t>
              </a:r>
            </a:p>
          </p:txBody>
        </p:sp>
      </p:grpSp>
      <p:sp>
        <p:nvSpPr>
          <p:cNvPr name="AutoShape 7" id="7"/>
          <p:cNvSpPr/>
          <p:nvPr/>
        </p:nvSpPr>
        <p:spPr>
          <a:xfrm rot="0">
            <a:off x="-1085850" y="9258300"/>
            <a:ext cx="20459700" cy="1371600"/>
          </a:xfrm>
          <a:prstGeom prst="rect">
            <a:avLst/>
          </a:prstGeom>
          <a:solidFill>
            <a:srgbClr val="FDF2F1">
              <a:alpha val="9803"/>
            </a:srgbClr>
          </a:solidFill>
        </p:spPr>
      </p:sp>
      <p:sp>
        <p:nvSpPr>
          <p:cNvPr name="AutoShape 8" id="8"/>
          <p:cNvSpPr/>
          <p:nvPr/>
        </p:nvSpPr>
        <p:spPr>
          <a:xfrm rot="0">
            <a:off x="17926050" y="9258300"/>
            <a:ext cx="419100" cy="1066800"/>
          </a:xfrm>
          <a:prstGeom prst="rect">
            <a:avLst/>
          </a:prstGeom>
          <a:solidFill>
            <a:srgbClr val="F15560"/>
          </a:solidFill>
        </p:spPr>
      </p:sp>
      <p:sp>
        <p:nvSpPr>
          <p:cNvPr name="TextBox 9" id="9"/>
          <p:cNvSpPr txBox="true"/>
          <p:nvPr/>
        </p:nvSpPr>
        <p:spPr>
          <a:xfrm rot="0">
            <a:off x="3050311" y="9565005"/>
            <a:ext cx="14208989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b="false" sz="2400" i="false" spc="144">
                <a:solidFill>
                  <a:srgbClr val="FDF2F1"/>
                </a:solidFill>
                <a:latin typeface="Lato"/>
              </a:rPr>
              <a:t>366Pi | Vision 2020</a:t>
            </a:r>
          </a:p>
        </p:txBody>
      </p:sp>
      <p:sp>
        <p:nvSpPr>
          <p:cNvPr name="AutoShape 10" id="10"/>
          <p:cNvSpPr/>
          <p:nvPr/>
        </p:nvSpPr>
        <p:spPr>
          <a:xfrm rot="0">
            <a:off x="0" y="13557"/>
            <a:ext cx="1068268" cy="977043"/>
          </a:xfrm>
          <a:prstGeom prst="rect">
            <a:avLst/>
          </a:prstGeom>
          <a:solidFill>
            <a:srgbClr val="F15560"/>
          </a:solid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B19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399625" y="1004232"/>
            <a:ext cx="7859675" cy="2657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b="false" sz="3000" i="false" spc="159">
                <a:solidFill>
                  <a:srgbClr val="FDF2F1"/>
                </a:solidFill>
                <a:latin typeface="Lato"/>
              </a:rPr>
              <a:t>Frameworks are  based on someone else' experience &amp; memory. Adopting one is like igniting the vicious cycle of the same memory. It will produce refurbished than original outcomes.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621687" y="1070907"/>
            <a:ext cx="6551918" cy="3261063"/>
            <a:chOff x="0" y="0"/>
            <a:chExt cx="8735891" cy="4348084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52400"/>
              <a:ext cx="8735891" cy="28109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8000"/>
                </a:lnSpc>
              </a:pPr>
              <a:r>
                <a:rPr lang="en-US" b="false" sz="8000" i="false" spc="80">
                  <a:solidFill>
                    <a:srgbClr val="FDF2F1"/>
                  </a:solidFill>
                  <a:latin typeface="Oswald"/>
                </a:rPr>
                <a:t>NO FRAMEWORK IS THE BEST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3433049"/>
              <a:ext cx="8447567" cy="9150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880"/>
                </a:lnSpc>
              </a:pPr>
              <a:r>
                <a:rPr lang="en-US" b="false" sz="4200" i="false">
                  <a:solidFill>
                    <a:srgbClr val="F15560"/>
                  </a:solidFill>
                  <a:latin typeface="Oswald"/>
                </a:rPr>
                <a:t>FRAMEWORK</a:t>
              </a:r>
            </a:p>
          </p:txBody>
        </p:sp>
      </p:grpSp>
      <p:sp>
        <p:nvSpPr>
          <p:cNvPr name="AutoShape 6" id="6"/>
          <p:cNvSpPr/>
          <p:nvPr/>
        </p:nvSpPr>
        <p:spPr>
          <a:xfrm rot="0">
            <a:off x="475516" y="0"/>
            <a:ext cx="38100" cy="7848600"/>
          </a:xfrm>
          <a:prstGeom prst="rect">
            <a:avLst/>
          </a:prstGeom>
          <a:solidFill>
            <a:srgbClr val="FDF2F1"/>
          </a:solidFill>
        </p:spPr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2"/>
          <a:srcRect l="0" t="49064" r="0" b="28469"/>
          <a:stretch>
            <a:fillRect/>
          </a:stretch>
        </p:blipFill>
        <p:spPr>
          <a:xfrm flipH="false" flipV="false" rot="0">
            <a:off x="-959209" y="5964291"/>
            <a:ext cx="19628209" cy="3307265"/>
          </a:xfrm>
          <a:prstGeom prst="rect">
            <a:avLst/>
          </a:prstGeom>
        </p:spPr>
      </p:pic>
      <p:sp>
        <p:nvSpPr>
          <p:cNvPr name="AutoShape 8" id="8"/>
          <p:cNvSpPr/>
          <p:nvPr/>
        </p:nvSpPr>
        <p:spPr>
          <a:xfrm rot="0">
            <a:off x="-1085850" y="9258300"/>
            <a:ext cx="20459700" cy="1371600"/>
          </a:xfrm>
          <a:prstGeom prst="rect">
            <a:avLst/>
          </a:prstGeom>
          <a:solidFill>
            <a:srgbClr val="FDF2F1">
              <a:alpha val="9803"/>
            </a:srgbClr>
          </a:solidFill>
        </p:spPr>
      </p:sp>
      <p:sp>
        <p:nvSpPr>
          <p:cNvPr name="AutoShape 9" id="9"/>
          <p:cNvSpPr/>
          <p:nvPr/>
        </p:nvSpPr>
        <p:spPr>
          <a:xfrm rot="0">
            <a:off x="17202150" y="9258300"/>
            <a:ext cx="1143000" cy="1066800"/>
          </a:xfrm>
          <a:prstGeom prst="rect">
            <a:avLst/>
          </a:prstGeom>
          <a:solidFill>
            <a:srgbClr val="F15560"/>
          </a:solidFill>
        </p:spPr>
      </p:sp>
      <p:sp>
        <p:nvSpPr>
          <p:cNvPr name="TextBox 10" id="10"/>
          <p:cNvSpPr txBox="true"/>
          <p:nvPr/>
        </p:nvSpPr>
        <p:spPr>
          <a:xfrm rot="0">
            <a:off x="1069111" y="9538335"/>
            <a:ext cx="14208989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b="false" sz="2400" i="false" spc="144">
                <a:solidFill>
                  <a:srgbClr val="FDF2F1"/>
                </a:solidFill>
                <a:latin typeface="Lato"/>
              </a:rPr>
              <a:t>366Pi | Vision 2020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1B19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2644048"/>
            <a:ext cx="6841149" cy="3737656"/>
            <a:chOff x="0" y="0"/>
            <a:chExt cx="9121532" cy="4983542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52400"/>
              <a:ext cx="9121532" cy="14647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000"/>
                </a:lnSpc>
              </a:pPr>
              <a:r>
                <a:rPr lang="en-US" b="false" sz="8000" i="false" spc="80">
                  <a:solidFill>
                    <a:srgbClr val="F15560"/>
                  </a:solidFill>
                  <a:latin typeface="Oswald"/>
                </a:rPr>
                <a:t>345 MN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386051" y="2859678"/>
              <a:ext cx="8349431" cy="21238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50"/>
                </a:lnSpc>
              </a:pPr>
              <a:r>
                <a:rPr lang="en-US" b="false" sz="3400" i="true" spc="306">
                  <a:solidFill>
                    <a:srgbClr val="FDF2F1"/>
                  </a:solidFill>
                  <a:latin typeface="Lato"/>
                </a:rPr>
                <a:t>SEARCH RESULTS RETURNED BY GOOGLE FOR "CREATIVITY IN BUSINESS"</a:t>
              </a:r>
            </a:p>
          </p:txBody>
        </p:sp>
      </p:grpSp>
      <p:sp>
        <p:nvSpPr>
          <p:cNvPr name="AutoShape 5" id="5"/>
          <p:cNvSpPr/>
          <p:nvPr/>
        </p:nvSpPr>
        <p:spPr>
          <a:xfrm rot="0">
            <a:off x="9123116" y="-266700"/>
            <a:ext cx="41769" cy="9525000"/>
          </a:xfrm>
          <a:prstGeom prst="rect">
            <a:avLst/>
          </a:prstGeom>
          <a:solidFill>
            <a:srgbClr val="FDF2F1"/>
          </a:solidFill>
        </p:spPr>
      </p:sp>
      <p:grpSp>
        <p:nvGrpSpPr>
          <p:cNvPr name="Group 6" id="6"/>
          <p:cNvGrpSpPr/>
          <p:nvPr/>
        </p:nvGrpSpPr>
        <p:grpSpPr>
          <a:xfrm rot="0">
            <a:off x="10418151" y="2910748"/>
            <a:ext cx="6841149" cy="3737656"/>
            <a:chOff x="0" y="0"/>
            <a:chExt cx="9121532" cy="4983542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152400"/>
              <a:ext cx="9121532" cy="14647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000"/>
                </a:lnSpc>
              </a:pPr>
              <a:r>
                <a:rPr lang="en-US" b="false" sz="8000" i="false" spc="80">
                  <a:solidFill>
                    <a:srgbClr val="F15560"/>
                  </a:solidFill>
                  <a:latin typeface="Oswald"/>
                </a:rPr>
                <a:t>9/10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386051" y="2859678"/>
              <a:ext cx="8349431" cy="21238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50"/>
                </a:lnSpc>
              </a:pPr>
              <a:r>
                <a:rPr lang="en-US" b="false" sz="3400" i="true" spc="306">
                  <a:solidFill>
                    <a:srgbClr val="FDF2F1"/>
                  </a:solidFill>
                  <a:latin typeface="Lato"/>
                </a:rPr>
                <a:t>KEY SKILLS FOR 2020 AND BEYOND REQUIRES CREATIVE THINKING SKILLS</a:t>
              </a:r>
            </a:p>
          </p:txBody>
        </p:sp>
      </p:grpSp>
      <p:sp>
        <p:nvSpPr>
          <p:cNvPr name="AutoShape 9" id="9"/>
          <p:cNvSpPr/>
          <p:nvPr/>
        </p:nvSpPr>
        <p:spPr>
          <a:xfrm rot="0">
            <a:off x="-1085850" y="9258300"/>
            <a:ext cx="20459700" cy="1371600"/>
          </a:xfrm>
          <a:prstGeom prst="rect">
            <a:avLst/>
          </a:prstGeom>
          <a:solidFill>
            <a:srgbClr val="FDF2F1">
              <a:alpha val="9803"/>
            </a:srgbClr>
          </a:solidFill>
        </p:spPr>
      </p:sp>
      <p:sp>
        <p:nvSpPr>
          <p:cNvPr name="AutoShape 10" id="10"/>
          <p:cNvSpPr/>
          <p:nvPr/>
        </p:nvSpPr>
        <p:spPr>
          <a:xfrm rot="0">
            <a:off x="17202150" y="9258300"/>
            <a:ext cx="1143000" cy="1066800"/>
          </a:xfrm>
          <a:prstGeom prst="rect">
            <a:avLst/>
          </a:prstGeom>
          <a:solidFill>
            <a:srgbClr val="F15560"/>
          </a:solidFill>
        </p:spPr>
      </p:sp>
      <p:sp>
        <p:nvSpPr>
          <p:cNvPr name="TextBox 11" id="11"/>
          <p:cNvSpPr txBox="true"/>
          <p:nvPr/>
        </p:nvSpPr>
        <p:spPr>
          <a:xfrm rot="0">
            <a:off x="1069111" y="9538335"/>
            <a:ext cx="14208989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b="false" sz="2400" i="false" spc="144">
                <a:solidFill>
                  <a:srgbClr val="FDF2F1"/>
                </a:solidFill>
                <a:latin typeface="Lato"/>
              </a:rPr>
              <a:t>366Pi | Vision 2020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B19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69111" y="1187904"/>
            <a:ext cx="7372613" cy="6233091"/>
            <a:chOff x="0" y="0"/>
            <a:chExt cx="9830150" cy="8310788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5500913"/>
              <a:ext cx="9795826" cy="28098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b="false" sz="3000" i="false" spc="159">
                  <a:solidFill>
                    <a:srgbClr val="FDF2F1"/>
                  </a:solidFill>
                  <a:latin typeface="Lato"/>
                </a:rPr>
                <a:t>Frameworks make you believe in a confined approach. But, creative thinking requires experiencing beyond in pursuit of seeking unexperienced.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152400"/>
              <a:ext cx="9830150" cy="28109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8000"/>
                </a:lnSpc>
              </a:pPr>
              <a:r>
                <a:rPr lang="en-US" b="false" sz="8000" i="false" spc="80">
                  <a:solidFill>
                    <a:srgbClr val="FDF2F1"/>
                  </a:solidFill>
                  <a:latin typeface="Oswald"/>
                </a:rPr>
                <a:t>BELIEVING VS SEEKING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3134457"/>
              <a:ext cx="9717567" cy="19056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880"/>
                </a:lnSpc>
              </a:pPr>
              <a:r>
                <a:rPr lang="en-US" b="false" sz="4200" i="false">
                  <a:solidFill>
                    <a:srgbClr val="F15560"/>
                  </a:solidFill>
                  <a:latin typeface="Oswald"/>
                </a:rPr>
                <a:t>UNINSTALL THE TECHNOLOGY DRIVEN MINDSET</a:t>
              </a:r>
            </a:p>
          </p:txBody>
        </p:sp>
      </p:grpSp>
      <p:sp>
        <p:nvSpPr>
          <p:cNvPr name="AutoShape 6" id="6"/>
          <p:cNvSpPr/>
          <p:nvPr/>
        </p:nvSpPr>
        <p:spPr>
          <a:xfrm rot="0">
            <a:off x="17754600" y="-139144"/>
            <a:ext cx="38100" cy="9486900"/>
          </a:xfrm>
          <a:prstGeom prst="rect">
            <a:avLst/>
          </a:prstGeom>
          <a:solidFill>
            <a:srgbClr val="FDF2F1"/>
          </a:solidFill>
        </p:spPr>
      </p:sp>
      <p:sp>
        <p:nvSpPr>
          <p:cNvPr name="AutoShape 7" id="7"/>
          <p:cNvSpPr/>
          <p:nvPr/>
        </p:nvSpPr>
        <p:spPr>
          <a:xfrm rot="0">
            <a:off x="-1085850" y="9258300"/>
            <a:ext cx="20459700" cy="1371600"/>
          </a:xfrm>
          <a:prstGeom prst="rect">
            <a:avLst/>
          </a:prstGeom>
          <a:solidFill>
            <a:srgbClr val="FDF2F1">
              <a:alpha val="9803"/>
            </a:srgbClr>
          </a:solidFill>
        </p:spPr>
      </p:sp>
      <p:sp>
        <p:nvSpPr>
          <p:cNvPr name="AutoShape 8" id="8"/>
          <p:cNvSpPr/>
          <p:nvPr/>
        </p:nvSpPr>
        <p:spPr>
          <a:xfrm rot="0">
            <a:off x="17202150" y="9258300"/>
            <a:ext cx="1143000" cy="1066800"/>
          </a:xfrm>
          <a:prstGeom prst="rect">
            <a:avLst/>
          </a:prstGeom>
          <a:solidFill>
            <a:srgbClr val="F15560"/>
          </a:solidFill>
        </p:spPr>
      </p:sp>
      <p:sp>
        <p:nvSpPr>
          <p:cNvPr name="TextBox 9" id="9"/>
          <p:cNvSpPr txBox="true"/>
          <p:nvPr/>
        </p:nvSpPr>
        <p:spPr>
          <a:xfrm rot="0">
            <a:off x="1069111" y="9538335"/>
            <a:ext cx="14208989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b="false" sz="2400" i="false" spc="144">
                <a:solidFill>
                  <a:srgbClr val="FDF2F1"/>
                </a:solidFill>
                <a:latin typeface="Lato"/>
              </a:rPr>
              <a:t>366Pi | Vision 2020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2">
            <a:alphaModFix amt="61000"/>
          </a:blip>
          <a:srcRect l="13968" t="0" r="14855" b="0"/>
          <a:stretch>
            <a:fillRect/>
          </a:stretch>
        </p:blipFill>
        <p:spPr>
          <a:xfrm flipH="false" flipV="false" rot="0">
            <a:off x="9045310" y="1028700"/>
            <a:ext cx="8424124" cy="668716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499" t="8013" r="1974" b="627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66900" y="962025"/>
            <a:ext cx="11517275" cy="702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b="false" sz="4200" i="false">
                <a:solidFill>
                  <a:srgbClr val="FDF2F1"/>
                </a:solidFill>
                <a:latin typeface="Oswald"/>
              </a:rPr>
              <a:t>WORDS TO LIVE BY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866900" y="4568587"/>
            <a:ext cx="13041275" cy="2228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960"/>
              </a:lnSpc>
            </a:pPr>
            <a:r>
              <a:rPr lang="en-US" b="false" sz="6400" i="false">
                <a:solidFill>
                  <a:srgbClr val="FDF2F1"/>
                </a:solidFill>
                <a:latin typeface="Oswald"/>
              </a:rPr>
              <a:t>Creative thinking is possessing a thought not inflicted by any opinion. </a:t>
            </a:r>
          </a:p>
        </p:txBody>
      </p:sp>
      <p:sp>
        <p:nvSpPr>
          <p:cNvPr name="AutoShape 4" id="4"/>
          <p:cNvSpPr/>
          <p:nvPr/>
        </p:nvSpPr>
        <p:spPr>
          <a:xfrm rot="0">
            <a:off x="475516" y="967819"/>
            <a:ext cx="38100" cy="8267700"/>
          </a:xfrm>
          <a:prstGeom prst="rect">
            <a:avLst/>
          </a:prstGeom>
          <a:solidFill>
            <a:srgbClr val="FDF2F1"/>
          </a:solidFill>
        </p:spPr>
      </p:sp>
      <p:sp>
        <p:nvSpPr>
          <p:cNvPr name="AutoShape 5" id="5"/>
          <p:cNvSpPr/>
          <p:nvPr/>
        </p:nvSpPr>
        <p:spPr>
          <a:xfrm rot="0">
            <a:off x="0" y="-24543"/>
            <a:ext cx="1068268" cy="977043"/>
          </a:xfrm>
          <a:prstGeom prst="rect">
            <a:avLst/>
          </a:prstGeom>
          <a:solidFill>
            <a:srgbClr val="F15560"/>
          </a:solidFill>
        </p:spPr>
      </p:sp>
      <p:sp>
        <p:nvSpPr>
          <p:cNvPr name="AutoShape 6" id="6"/>
          <p:cNvSpPr/>
          <p:nvPr/>
        </p:nvSpPr>
        <p:spPr>
          <a:xfrm rot="0">
            <a:off x="-1085850" y="9258300"/>
            <a:ext cx="20459700" cy="1371600"/>
          </a:xfrm>
          <a:prstGeom prst="rect">
            <a:avLst/>
          </a:prstGeom>
          <a:solidFill>
            <a:srgbClr val="FDF2F1">
              <a:alpha val="9803"/>
            </a:srgbClr>
          </a:solidFill>
        </p:spPr>
      </p:sp>
      <p:sp>
        <p:nvSpPr>
          <p:cNvPr name="AutoShape 7" id="7"/>
          <p:cNvSpPr/>
          <p:nvPr/>
        </p:nvSpPr>
        <p:spPr>
          <a:xfrm rot="0">
            <a:off x="17926050" y="9258300"/>
            <a:ext cx="419100" cy="1066800"/>
          </a:xfrm>
          <a:prstGeom prst="rect">
            <a:avLst/>
          </a:prstGeom>
          <a:solidFill>
            <a:srgbClr val="F15560"/>
          </a:solidFill>
        </p:spPr>
      </p:sp>
      <p:sp>
        <p:nvSpPr>
          <p:cNvPr name="TextBox 8" id="8"/>
          <p:cNvSpPr txBox="true"/>
          <p:nvPr/>
        </p:nvSpPr>
        <p:spPr>
          <a:xfrm rot="0">
            <a:off x="3050311" y="9565005"/>
            <a:ext cx="14208989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b="false" sz="2400" i="false" spc="144">
                <a:solidFill>
                  <a:srgbClr val="FDF2F1"/>
                </a:solidFill>
                <a:latin typeface="Lato"/>
              </a:rPr>
              <a:t>366Pi | Vision 2020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1B19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181100"/>
            <a:ext cx="6724913" cy="207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000"/>
              </a:lnSpc>
            </a:pPr>
            <a:r>
              <a:rPr lang="en-US" b="false" sz="8000" i="false" spc="80">
                <a:solidFill>
                  <a:srgbClr val="FDF2F1"/>
                </a:solidFill>
                <a:latin typeface="Oswald"/>
              </a:rPr>
              <a:t>QUANTUM CREATIVITY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7753613" y="1028700"/>
            <a:ext cx="8850275" cy="5742906"/>
            <a:chOff x="0" y="0"/>
            <a:chExt cx="11800367" cy="7657208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840906"/>
              <a:ext cx="11800367" cy="67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b="false" sz="3000" i="false" spc="30">
                  <a:solidFill>
                    <a:srgbClr val="FDF2F1"/>
                  </a:solidFill>
                  <a:latin typeface="Lato"/>
                </a:rPr>
                <a:t>Believes in simultaneous duality of things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-19050"/>
              <a:ext cx="11800367" cy="7014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50"/>
                </a:lnSpc>
              </a:pPr>
              <a:r>
                <a:rPr lang="en-US" b="false" sz="3400" i="true" spc="306">
                  <a:solidFill>
                    <a:srgbClr val="F15560"/>
                  </a:solidFill>
                  <a:latin typeface="Lato"/>
                </a:rPr>
                <a:t>QUANTUM PHYSICS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3199719"/>
              <a:ext cx="11800367" cy="13874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b="false" sz="3000" i="false" spc="30">
                  <a:solidFill>
                    <a:srgbClr val="FDF2F1"/>
                  </a:solidFill>
                  <a:latin typeface="Lato"/>
                </a:rPr>
                <a:t>Simultaneous existence of conscious and sub-conscious thoughts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2339763"/>
              <a:ext cx="11800367" cy="7014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50"/>
                </a:lnSpc>
              </a:pPr>
              <a:r>
                <a:rPr lang="en-US" b="false" sz="3400" i="true" spc="306">
                  <a:solidFill>
                    <a:srgbClr val="F15560"/>
                  </a:solidFill>
                  <a:latin typeface="Lato"/>
                </a:rPr>
                <a:t>QUANTUM THINKING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6269733"/>
              <a:ext cx="11800367" cy="13874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b="false" sz="3000" i="false" spc="30">
                  <a:solidFill>
                    <a:srgbClr val="FDF2F1"/>
                  </a:solidFill>
                  <a:latin typeface="Lato"/>
                </a:rPr>
                <a:t>Thoughtful seeking around sense organs, simultaneously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5409777"/>
              <a:ext cx="11800367" cy="7014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50"/>
                </a:lnSpc>
              </a:pPr>
              <a:r>
                <a:rPr lang="en-US" b="false" sz="3400" i="true" spc="306">
                  <a:solidFill>
                    <a:srgbClr val="F15560"/>
                  </a:solidFill>
                  <a:latin typeface="Lato"/>
                </a:rPr>
                <a:t>QUANTUM CREATIVITY</a:t>
              </a:r>
            </a:p>
          </p:txBody>
        </p:sp>
      </p:grpSp>
      <p:sp>
        <p:nvSpPr>
          <p:cNvPr name="AutoShape 10" id="10"/>
          <p:cNvSpPr/>
          <p:nvPr/>
        </p:nvSpPr>
        <p:spPr>
          <a:xfrm rot="0">
            <a:off x="17754600" y="-139144"/>
            <a:ext cx="38100" cy="9486900"/>
          </a:xfrm>
          <a:prstGeom prst="rect">
            <a:avLst/>
          </a:prstGeom>
          <a:solidFill>
            <a:srgbClr val="FDF2F1"/>
          </a:solidFill>
        </p:spPr>
      </p:sp>
      <p:sp>
        <p:nvSpPr>
          <p:cNvPr name="AutoShape 11" id="11"/>
          <p:cNvSpPr/>
          <p:nvPr/>
        </p:nvSpPr>
        <p:spPr>
          <a:xfrm rot="0">
            <a:off x="-1085850" y="9258300"/>
            <a:ext cx="20459700" cy="1371600"/>
          </a:xfrm>
          <a:prstGeom prst="rect">
            <a:avLst/>
          </a:prstGeom>
          <a:solidFill>
            <a:srgbClr val="FDF2F1">
              <a:alpha val="9803"/>
            </a:srgbClr>
          </a:solidFill>
        </p:spPr>
      </p:sp>
      <p:sp>
        <p:nvSpPr>
          <p:cNvPr name="AutoShape 12" id="12"/>
          <p:cNvSpPr/>
          <p:nvPr/>
        </p:nvSpPr>
        <p:spPr>
          <a:xfrm rot="0">
            <a:off x="17202150" y="9258300"/>
            <a:ext cx="1143000" cy="1066800"/>
          </a:xfrm>
          <a:prstGeom prst="rect">
            <a:avLst/>
          </a:prstGeom>
          <a:solidFill>
            <a:srgbClr val="F15560"/>
          </a:solidFill>
        </p:spPr>
      </p:sp>
      <p:sp>
        <p:nvSpPr>
          <p:cNvPr name="TextBox 13" id="13"/>
          <p:cNvSpPr txBox="true"/>
          <p:nvPr/>
        </p:nvSpPr>
        <p:spPr>
          <a:xfrm rot="0">
            <a:off x="1069111" y="9538335"/>
            <a:ext cx="14208989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b="false" sz="2400" i="false" spc="144">
                <a:solidFill>
                  <a:srgbClr val="FDF2F1"/>
                </a:solidFill>
                <a:latin typeface="Lato"/>
              </a:rPr>
              <a:t>366Pi | Vision 2020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B19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38194" y="1855659"/>
            <a:ext cx="14611613" cy="1060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b="false" sz="8000" i="false" spc="80">
                <a:solidFill>
                  <a:srgbClr val="FDF2F1"/>
                </a:solidFill>
                <a:latin typeface="Oswald"/>
              </a:rPr>
              <a:t>HOW TO THINK CREATIVELY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606145" y="6853628"/>
            <a:ext cx="3859175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b="false" sz="3000" i="false" spc="30">
                <a:solidFill>
                  <a:srgbClr val="FDF2F1"/>
                </a:solidFill>
                <a:latin typeface="Lato"/>
              </a:rPr>
              <a:t>Abandon the baggage of system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214412" y="6853628"/>
            <a:ext cx="3859175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b="false" sz="3000" i="false" spc="30">
                <a:solidFill>
                  <a:srgbClr val="FDF2F1"/>
                </a:solidFill>
                <a:latin typeface="Lato"/>
              </a:rPr>
              <a:t>Format or defragment your mind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822680" y="6853628"/>
            <a:ext cx="3859175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b="false" sz="3000" i="false" spc="30">
                <a:solidFill>
                  <a:srgbClr val="FDF2F1"/>
                </a:solidFill>
                <a:latin typeface="Lato"/>
              </a:rPr>
              <a:t>Focus on usefulness than  gain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7598920" y="4643882"/>
            <a:ext cx="3090161" cy="1266966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2403365" y="4387089"/>
            <a:ext cx="2697805" cy="1780551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3508080" y="4400077"/>
            <a:ext cx="2055306" cy="1767563"/>
          </a:xfrm>
          <a:prstGeom prst="rect">
            <a:avLst/>
          </a:prstGeom>
        </p:spPr>
      </p:pic>
      <p:sp>
        <p:nvSpPr>
          <p:cNvPr name="AutoShape 9" id="9"/>
          <p:cNvSpPr/>
          <p:nvPr/>
        </p:nvSpPr>
        <p:spPr>
          <a:xfrm rot="0">
            <a:off x="-1085850" y="9258300"/>
            <a:ext cx="20459700" cy="1371600"/>
          </a:xfrm>
          <a:prstGeom prst="rect">
            <a:avLst/>
          </a:prstGeom>
          <a:solidFill>
            <a:srgbClr val="FDF2F1">
              <a:alpha val="9803"/>
            </a:srgbClr>
          </a:solidFill>
        </p:spPr>
      </p:sp>
      <p:sp>
        <p:nvSpPr>
          <p:cNvPr name="AutoShape 10" id="10"/>
          <p:cNvSpPr/>
          <p:nvPr/>
        </p:nvSpPr>
        <p:spPr>
          <a:xfrm rot="0">
            <a:off x="17202150" y="9258300"/>
            <a:ext cx="1143000" cy="1066800"/>
          </a:xfrm>
          <a:prstGeom prst="rect">
            <a:avLst/>
          </a:prstGeom>
          <a:solidFill>
            <a:srgbClr val="F15560"/>
          </a:solidFill>
        </p:spPr>
      </p:sp>
      <p:sp>
        <p:nvSpPr>
          <p:cNvPr name="TextBox 11" id="11"/>
          <p:cNvSpPr txBox="true"/>
          <p:nvPr/>
        </p:nvSpPr>
        <p:spPr>
          <a:xfrm rot="0">
            <a:off x="1069111" y="9538335"/>
            <a:ext cx="14208989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b="false" sz="2400" i="false" spc="144">
                <a:solidFill>
                  <a:srgbClr val="FDF2F1"/>
                </a:solidFill>
                <a:latin typeface="Lato"/>
              </a:rPr>
              <a:t>36Pi | Vision 2020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DADd1ZjOh4U</dc:identifier>
  <dcterms:modified xsi:type="dcterms:W3CDTF">2011-08-01T06:04:30Z</dcterms:modified>
  <cp:revision>1</cp:revision>
  <dc:title>Creativity_366Pi</dc:title>
</cp:coreProperties>
</file>